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8" r:id="rId3"/>
    <p:sldId id="259" r:id="rId4"/>
    <p:sldId id="262" r:id="rId5"/>
    <p:sldId id="260" r:id="rId6"/>
    <p:sldId id="261" r:id="rId7"/>
    <p:sldId id="264"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90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CF4D873-87E6-48B1-9062-425510AB59D0}" type="datetimeFigureOut">
              <a:rPr lang="en-US" smtClean="0"/>
              <a:t>4/4/2024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AC93097-4BFE-4C27-A8A1-48B8BB26C091}" type="slidenum">
              <a:rPr lang="en-US" smtClean="0"/>
              <a:t>‹#›</a:t>
            </a:fld>
            <a:endParaRPr lang="en-US" dirty="0"/>
          </a:p>
        </p:txBody>
      </p:sp>
    </p:spTree>
    <p:extLst>
      <p:ext uri="{BB962C8B-B14F-4D97-AF65-F5344CB8AC3E}">
        <p14:creationId xmlns:p14="http://schemas.microsoft.com/office/powerpoint/2010/main" val="157036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C93097-4BFE-4C27-A8A1-48B8BB26C091}" type="slidenum">
              <a:rPr lang="en-US" smtClean="0"/>
              <a:t>4</a:t>
            </a:fld>
            <a:endParaRPr lang="en-US" dirty="0"/>
          </a:p>
        </p:txBody>
      </p:sp>
    </p:spTree>
    <p:extLst>
      <p:ext uri="{BB962C8B-B14F-4D97-AF65-F5344CB8AC3E}">
        <p14:creationId xmlns:p14="http://schemas.microsoft.com/office/powerpoint/2010/main" val="22722814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F7D1EBF-DE84-4C7D-B8A1-51192E492681}" type="datetimeFigureOut">
              <a:rPr lang="en-US" smtClean="0"/>
              <a:t>4/4/2024</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6EC1E05-71B5-4016-B2D4-27DE84EDEB93}"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F7D1EBF-DE84-4C7D-B8A1-51192E492681}" type="datetimeFigureOut">
              <a:rPr lang="en-US" smtClean="0"/>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EC1E05-71B5-4016-B2D4-27DE84EDEB9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F7D1EBF-DE84-4C7D-B8A1-51192E492681}" type="datetimeFigureOut">
              <a:rPr lang="en-US" smtClean="0"/>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EC1E05-71B5-4016-B2D4-27DE84EDEB9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F7D1EBF-DE84-4C7D-B8A1-51192E492681}" type="datetimeFigureOut">
              <a:rPr lang="en-US" smtClean="0"/>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EC1E05-71B5-4016-B2D4-27DE84EDEB93}"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F7D1EBF-DE84-4C7D-B8A1-51192E492681}" type="datetimeFigureOut">
              <a:rPr lang="en-US" smtClean="0"/>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EC1E05-71B5-4016-B2D4-27DE84EDEB93}"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F7D1EBF-DE84-4C7D-B8A1-51192E492681}" type="datetimeFigureOut">
              <a:rPr lang="en-US" smtClean="0"/>
              <a:t>4/4/2024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EC1E05-71B5-4016-B2D4-27DE84EDEB93}"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F7D1EBF-DE84-4C7D-B8A1-51192E492681}" type="datetimeFigureOut">
              <a:rPr lang="en-US" smtClean="0"/>
              <a:t>4/4/2024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6EC1E05-71B5-4016-B2D4-27DE84EDEB93}"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F7D1EBF-DE84-4C7D-B8A1-51192E492681}" type="datetimeFigureOut">
              <a:rPr lang="en-US" smtClean="0"/>
              <a:t>4/4/2024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6EC1E05-71B5-4016-B2D4-27DE84EDEB93}" type="slidenum">
              <a:rPr lang="en-US" smtClean="0"/>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7D1EBF-DE84-4C7D-B8A1-51192E492681}" type="datetimeFigureOut">
              <a:rPr lang="en-US" smtClean="0"/>
              <a:t>4/4/2024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6EC1E05-71B5-4016-B2D4-27DE84EDEB9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BF7D1EBF-DE84-4C7D-B8A1-51192E492681}" type="datetimeFigureOut">
              <a:rPr lang="en-US" smtClean="0"/>
              <a:t>4/4/2024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EC1E05-71B5-4016-B2D4-27DE84EDEB93}"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BF7D1EBF-DE84-4C7D-B8A1-51192E492681}" type="datetimeFigureOut">
              <a:rPr lang="en-US" smtClean="0"/>
              <a:t>4/4/2024</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6EC1E05-71B5-4016-B2D4-27DE84EDEB93}"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F7D1EBF-DE84-4C7D-B8A1-51192E492681}" type="datetimeFigureOut">
              <a:rPr lang="en-US" smtClean="0"/>
              <a:t>4/4/2024</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6EC1E05-71B5-4016-B2D4-27DE84EDEB93}"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81000" y="-152400"/>
            <a:ext cx="8229600" cy="1904469"/>
          </a:xfrm>
        </p:spPr>
      </p:pic>
      <p:sp>
        <p:nvSpPr>
          <p:cNvPr id="6" name="TextBox 5"/>
          <p:cNvSpPr txBox="1"/>
          <p:nvPr/>
        </p:nvSpPr>
        <p:spPr>
          <a:xfrm>
            <a:off x="1066800" y="1066800"/>
            <a:ext cx="7696200" cy="6294031"/>
          </a:xfrm>
          <a:prstGeom prst="rect">
            <a:avLst/>
          </a:prstGeom>
          <a:noFill/>
        </p:spPr>
        <p:txBody>
          <a:bodyPr wrap="square" rtlCol="0">
            <a:spAutoFit/>
          </a:bodyPr>
          <a:lstStyle/>
          <a:p>
            <a:pPr algn="ctr"/>
            <a:endParaRPr lang="en-US" sz="1600" dirty="0"/>
          </a:p>
          <a:p>
            <a:pPr algn="ctr"/>
            <a:r>
              <a:rPr lang="en-US" sz="2800" b="1" dirty="0"/>
              <a:t>Annual Report 2023</a:t>
            </a:r>
          </a:p>
          <a:p>
            <a:pPr algn="ctr"/>
            <a:endParaRPr lang="en-US" sz="1400" dirty="0"/>
          </a:p>
          <a:p>
            <a:r>
              <a:rPr lang="en-US" altLang="en-US" sz="1700" dirty="0"/>
              <a:t>Positive Pathways continued to work on recovering and growing post-COVID pandemic.  The PRIDE Program has been growing throughout the year as court related functions and enforcement have returned to normal.  Also related to individuals involved in the judicial system, Positive Pathways’ was awarded a contract to provide re-entry services for inmates being released from State correctional facilities.  This expansion will allow Positive Pathways to help many more individuals in the coming years.  Relating to the community… For the fifth consecutive year, Positive Pathways participated and was a sponsor at the Pittsburgh Recovery Walk.  Positive Pathways’ staff host a booth/table with recovery resources and carry a “recovery banner” in the Walk.  Positive Pathways has also continued to participate in community overdose prevention events and will participate throughout 2024.  The aim of which is to bring awareness to treatment options available in the community.  The following are specific updates regarding PRIDE Program, Equine Program, Women’s Group, DOC</a:t>
            </a:r>
          </a:p>
          <a:p>
            <a:r>
              <a:rPr lang="en-US" altLang="en-US" sz="1700" dirty="0"/>
              <a:t>                              Contract and the Recovery Walk:</a:t>
            </a:r>
          </a:p>
          <a:p>
            <a:r>
              <a:rPr lang="en-US" altLang="en-US" sz="1400" dirty="0"/>
              <a:t>	</a:t>
            </a:r>
          </a:p>
          <a:p>
            <a:endParaRPr lang="en-US" altLang="en-US" sz="1400" dirty="0"/>
          </a:p>
          <a:p>
            <a:pPr lvl="2">
              <a:buNone/>
            </a:pPr>
            <a:endParaRPr lang="en-US" altLang="en-US" sz="800" dirty="0"/>
          </a:p>
          <a:p>
            <a:pPr algn="ctr">
              <a:defRPr/>
            </a:pPr>
            <a:r>
              <a:rPr lang="en-US" sz="2000" dirty="0"/>
              <a:t>		</a:t>
            </a:r>
            <a:endParaRPr lang="en-US" sz="2800" b="1" dirty="0"/>
          </a:p>
        </p:txBody>
      </p:sp>
    </p:spTree>
    <p:extLst>
      <p:ext uri="{BB962C8B-B14F-4D97-AF65-F5344CB8AC3E}">
        <p14:creationId xmlns:p14="http://schemas.microsoft.com/office/powerpoint/2010/main" val="2860468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A73DFE5-F687-49FE-9365-38690BD74259}"/>
              </a:ext>
            </a:extLst>
          </p:cNvPr>
          <p:cNvSpPr>
            <a:spLocks noGrp="1"/>
          </p:cNvSpPr>
          <p:nvPr>
            <p:ph idx="1"/>
          </p:nvPr>
        </p:nvSpPr>
        <p:spPr>
          <a:xfrm>
            <a:off x="459545" y="999510"/>
            <a:ext cx="8229600" cy="4995672"/>
          </a:xfrm>
        </p:spPr>
        <p:txBody>
          <a:bodyPr>
            <a:normAutofit fontScale="40000" lnSpcReduction="20000"/>
          </a:bodyPr>
          <a:lstStyle/>
          <a:p>
            <a:pPr marL="109728" indent="0">
              <a:buNone/>
            </a:pPr>
            <a:r>
              <a:rPr lang="en-US" altLang="en-US" sz="3400" dirty="0">
                <a:latin typeface="Times New Roman" panose="02020603050405020304" pitchFamily="18" charset="0"/>
                <a:cs typeface="Times New Roman" panose="02020603050405020304" pitchFamily="18" charset="0"/>
              </a:rPr>
              <a:t>  </a:t>
            </a:r>
          </a:p>
          <a:p>
            <a:pPr>
              <a:lnSpc>
                <a:spcPct val="120000"/>
              </a:lnSpc>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The Program for the Re-Integration, Development and Empowerment (PRIDE) is the treatment component for Allegheny County Prostitution Court, which is a diversionary, specialty court for the Allegheny County Court of Common Pleas, presided over by the Honorable Kevin G. </a:t>
            </a:r>
            <a:r>
              <a:rPr lang="en-US" sz="4800" dirty="0" err="1">
                <a:effectLst/>
                <a:latin typeface="Times New Roman" panose="02020603050405020304" pitchFamily="18" charset="0"/>
                <a:ea typeface="Calibri" panose="020F0502020204030204" pitchFamily="34" charset="0"/>
                <a:cs typeface="Times New Roman" panose="02020603050405020304" pitchFamily="18" charset="0"/>
              </a:rPr>
              <a:t>Sasinoski</a:t>
            </a: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  The PRIDE Program works with individuals who have been convicted of a prostitution offense.   PRIDE addresses recovery from the lifestyle of prostitution and exploitation from a post-traumatic stress model focusing specifically on the complex issues resulting from involvement in the sex industry.  During 2023, </a:t>
            </a:r>
            <a:r>
              <a:rPr lang="en-US" sz="4800" dirty="0">
                <a:latin typeface="Times New Roman" panose="02020603050405020304" pitchFamily="18" charset="0"/>
                <a:ea typeface="Times New Roman" panose="02020603050405020304" pitchFamily="18" charset="0"/>
                <a:cs typeface="Times New Roman" panose="02020603050405020304" pitchFamily="18" charset="0"/>
              </a:rPr>
              <a:t>prior protocols continued to solidify and by the end of the year were standardized.  Also in 2023, the Program began accepting female clients with extensive trauma histories that could benefit from Pride services even though the criminal charges may not be specifically related to prostitution.  A successful expansion to help more of those in need was accomplished and championed by Johnna Z. and Judge </a:t>
            </a:r>
            <a:r>
              <a:rPr lang="en-US" sz="4800" dirty="0" err="1">
                <a:latin typeface="Times New Roman" panose="02020603050405020304" pitchFamily="18" charset="0"/>
                <a:ea typeface="Times New Roman" panose="02020603050405020304" pitchFamily="18" charset="0"/>
                <a:cs typeface="Times New Roman" panose="02020603050405020304" pitchFamily="18" charset="0"/>
              </a:rPr>
              <a:t>Sasinoski</a:t>
            </a:r>
            <a:r>
              <a:rPr lang="en-US" sz="4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48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04A0A75B-D8E0-40C2-B1F1-F4F703789E45}"/>
              </a:ext>
            </a:extLst>
          </p:cNvPr>
          <p:cNvSpPr>
            <a:spLocks noGrp="1"/>
          </p:cNvSpPr>
          <p:nvPr>
            <p:ph type="title"/>
          </p:nvPr>
        </p:nvSpPr>
        <p:spPr>
          <a:xfrm>
            <a:off x="457200" y="435948"/>
            <a:ext cx="8077200" cy="563562"/>
          </a:xfrm>
        </p:spPr>
        <p:txBody>
          <a:bodyPr>
            <a:normAutofit fontScale="90000"/>
          </a:bodyPr>
          <a:lstStyle/>
          <a:p>
            <a:r>
              <a:rPr lang="en-US" dirty="0">
                <a:latin typeface="Times New Roman" panose="02020603050405020304" pitchFamily="18" charset="0"/>
                <a:cs typeface="Times New Roman" panose="02020603050405020304" pitchFamily="18" charset="0"/>
              </a:rPr>
              <a:t>PRIDE Program:</a:t>
            </a:r>
          </a:p>
        </p:txBody>
      </p:sp>
    </p:spTree>
    <p:extLst>
      <p:ext uri="{BB962C8B-B14F-4D97-AF65-F5344CB8AC3E}">
        <p14:creationId xmlns:p14="http://schemas.microsoft.com/office/powerpoint/2010/main" val="131419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6A37DB-32B1-493D-80CF-193274177ECB}"/>
              </a:ext>
            </a:extLst>
          </p:cNvPr>
          <p:cNvSpPr>
            <a:spLocks noGrp="1"/>
          </p:cNvSpPr>
          <p:nvPr>
            <p:ph idx="1"/>
          </p:nvPr>
        </p:nvSpPr>
        <p:spPr>
          <a:xfrm>
            <a:off x="390939" y="959502"/>
            <a:ext cx="6791739" cy="5109181"/>
          </a:xfrm>
        </p:spPr>
        <p:txBody>
          <a:bodyPr>
            <a:normAutofit fontScale="92500" lnSpcReduction="10000"/>
          </a:bodyPr>
          <a:lstStyle/>
          <a:p>
            <a:pPr marL="0" marR="0" indent="457200">
              <a:lnSpc>
                <a:spcPct val="107000"/>
              </a:lnSpc>
              <a:spcBef>
                <a:spcPts val="0"/>
              </a:spcBef>
              <a:spcAft>
                <a:spcPts val="800"/>
              </a:spcAft>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Positive Pathways</a:t>
            </a:r>
            <a:r>
              <a:rPr lang="en-US" sz="1900" dirty="0">
                <a:latin typeface="Times New Roman" panose="02020603050405020304" pitchFamily="18" charset="0"/>
                <a:ea typeface="Calibri" panose="020F0502020204030204" pitchFamily="34" charset="0"/>
                <a:cs typeface="Times New Roman" panose="02020603050405020304" pitchFamily="18" charset="0"/>
              </a:rPr>
              <a:t>’ Equine Program</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 continued to create </a:t>
            </a:r>
            <a:r>
              <a:rPr lang="en-US" sz="1900" dirty="0">
                <a:latin typeface="Times New Roman" panose="02020603050405020304" pitchFamily="18" charset="0"/>
                <a:ea typeface="Calibri" panose="020F0502020204030204" pitchFamily="34" charset="0"/>
                <a:cs typeface="Times New Roman" panose="02020603050405020304" pitchFamily="18" charset="0"/>
              </a:rPr>
              <a:t>excellent results in 2023 and as a result there is planned commitment in 2024</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900" dirty="0">
                <a:latin typeface="Times New Roman" panose="02020603050405020304" pitchFamily="18" charset="0"/>
                <a:ea typeface="Calibri" panose="020F0502020204030204" pitchFamily="34" charset="0"/>
                <a:cs typeface="Times New Roman" panose="02020603050405020304" pitchFamily="18" charset="0"/>
              </a:rPr>
              <a:t>Positive Pathways participated in a weekend training at The Ranch in the Fall of 2023.  Training and exercises were conducted with our mini-horses, Hannah and Sven, in their new indoor arena (see below).</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457200">
              <a:lnSpc>
                <a:spcPct val="107000"/>
              </a:lnSpc>
              <a:spcBef>
                <a:spcPts val="0"/>
              </a:spcBef>
              <a:spcAft>
                <a:spcPts val="800"/>
              </a:spcAft>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For those new to the Equine program, t</a:t>
            </a:r>
            <a:r>
              <a:rPr lang="en-US" sz="1900" dirty="0">
                <a:latin typeface="Times New Roman" panose="02020603050405020304" pitchFamily="18" charset="0"/>
                <a:ea typeface="Calibri" panose="020F0502020204030204" pitchFamily="34" charset="0"/>
                <a:cs typeface="Times New Roman" panose="02020603050405020304" pitchFamily="18" charset="0"/>
              </a:rPr>
              <a:t>he</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 program is designed to connect c</a:t>
            </a:r>
            <a:r>
              <a:rPr lang="en-US" sz="1900" dirty="0">
                <a:latin typeface="Times New Roman" panose="02020603050405020304" pitchFamily="18" charset="0"/>
                <a:ea typeface="Calibri" panose="020F0502020204030204" pitchFamily="34" charset="0"/>
                <a:cs typeface="Times New Roman" panose="02020603050405020304" pitchFamily="18" charset="0"/>
              </a:rPr>
              <a:t>lient</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s with rescued horses to help discover a path to healing from trauma and other emotional pain.</a:t>
            </a:r>
            <a:r>
              <a:rPr lang="en-US" sz="1900" dirty="0">
                <a:latin typeface="Times New Roman" panose="02020603050405020304" pitchFamily="18" charset="0"/>
                <a:ea typeface="Calibri" panose="020F0502020204030204" pitchFamily="34" charset="0"/>
                <a:cs typeface="Times New Roman" panose="02020603050405020304" pitchFamily="18" charset="0"/>
              </a:rPr>
              <a:t>  </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The horses </a:t>
            </a:r>
            <a:r>
              <a:rPr lang="en-US" sz="1900" dirty="0">
                <a:latin typeface="Times New Roman" panose="02020603050405020304" pitchFamily="18" charset="0"/>
                <a:ea typeface="Calibri" panose="020F0502020204030204" pitchFamily="34" charset="0"/>
                <a:cs typeface="Times New Roman" panose="02020603050405020304" pitchFamily="18" charset="0"/>
              </a:rPr>
              <a:t>that participate with</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 Positive Pathways’ clients are all rescues boarded at the Pleasant Valley Rescue Ranch in Murrysville, PA.  The horses have experienced trauma and abuse and were rescued from their situations. </a:t>
            </a:r>
            <a:r>
              <a:rPr lang="en-US" sz="1900" dirty="0">
                <a:latin typeface="Times New Roman" panose="02020603050405020304" pitchFamily="18" charset="0"/>
                <a:ea typeface="Calibri" panose="020F0502020204030204" pitchFamily="34" charset="0"/>
                <a:cs typeface="Times New Roman" panose="02020603050405020304" pitchFamily="18" charset="0"/>
              </a:rPr>
              <a:t>They </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have been rehabilitated and extensively trained to share in this healing journey.  Positive Pathways’ program was originally designed as a four session program</a:t>
            </a:r>
            <a:r>
              <a:rPr lang="en-US" sz="1900" dirty="0">
                <a:latin typeface="Times New Roman" panose="02020603050405020304" pitchFamily="18" charset="0"/>
                <a:ea typeface="Calibri" panose="020F0502020204030204" pitchFamily="34" charset="0"/>
                <a:cs typeface="Times New Roman" panose="02020603050405020304" pitchFamily="18" charset="0"/>
              </a:rPr>
              <a:t> and subsequently </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increased to </a:t>
            </a:r>
            <a:r>
              <a:rPr lang="en-US" sz="1900" dirty="0">
                <a:latin typeface="Times New Roman" panose="02020603050405020304" pitchFamily="18" charset="0"/>
                <a:ea typeface="Calibri" panose="020F0502020204030204" pitchFamily="34" charset="0"/>
                <a:cs typeface="Times New Roman" panose="02020603050405020304" pitchFamily="18" charset="0"/>
              </a:rPr>
              <a:t>eight</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 sessions in order to </a:t>
            </a:r>
            <a:r>
              <a:rPr lang="en-US" sz="1900" dirty="0">
                <a:latin typeface="Times New Roman" panose="02020603050405020304" pitchFamily="18" charset="0"/>
                <a:ea typeface="Calibri" panose="020F0502020204030204" pitchFamily="34" charset="0"/>
                <a:cs typeface="Times New Roman" panose="02020603050405020304" pitchFamily="18" charset="0"/>
              </a:rPr>
              <a:t>expand the </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patients’ unique treatment                                            experience and the</a:t>
            </a:r>
            <a:r>
              <a:rPr lang="en-US" sz="1900" dirty="0">
                <a:latin typeface="Times New Roman" panose="02020603050405020304" pitchFamily="18" charset="0"/>
                <a:ea typeface="Calibri" panose="020F0502020204030204" pitchFamily="34" charset="0"/>
                <a:cs typeface="Times New Roman" panose="02020603050405020304" pitchFamily="18" charset="0"/>
              </a:rPr>
              <a:t> </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opportunity to                                                     interact with these amazing animals.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5D084F01-59D8-4D90-8EB5-8292E2D884E9}"/>
              </a:ext>
            </a:extLst>
          </p:cNvPr>
          <p:cNvSpPr>
            <a:spLocks noGrp="1"/>
          </p:cNvSpPr>
          <p:nvPr>
            <p:ph type="title"/>
          </p:nvPr>
        </p:nvSpPr>
        <p:spPr>
          <a:xfrm>
            <a:off x="533400" y="167341"/>
            <a:ext cx="8219661" cy="792162"/>
          </a:xfrm>
        </p:spPr>
        <p:txBody>
          <a:bodyPr>
            <a:normAutofit/>
          </a:bodyPr>
          <a:lstStyle/>
          <a:p>
            <a:r>
              <a:rPr lang="en-US" sz="4000" dirty="0">
                <a:latin typeface="Times New Roman" panose="02020603050405020304" pitchFamily="18" charset="0"/>
                <a:cs typeface="Times New Roman" panose="02020603050405020304" pitchFamily="18" charset="0"/>
              </a:rPr>
              <a:t>Equine Program:</a:t>
            </a:r>
          </a:p>
        </p:txBody>
      </p:sp>
      <p:pic>
        <p:nvPicPr>
          <p:cNvPr id="4" name="Picture 3">
            <a:extLst>
              <a:ext uri="{FF2B5EF4-FFF2-40B4-BE49-F238E27FC236}">
                <a16:creationId xmlns:a16="http://schemas.microsoft.com/office/drawing/2014/main" id="{718DFE36-FFF9-464D-9BB8-60C8096FBD1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419600" y="4930431"/>
            <a:ext cx="2097179" cy="1572884"/>
          </a:xfrm>
          <a:prstGeom prst="rect">
            <a:avLst/>
          </a:prstGeom>
        </p:spPr>
      </p:pic>
      <p:pic>
        <p:nvPicPr>
          <p:cNvPr id="7" name="Picture 6">
            <a:extLst>
              <a:ext uri="{FF2B5EF4-FFF2-40B4-BE49-F238E27FC236}">
                <a16:creationId xmlns:a16="http://schemas.microsoft.com/office/drawing/2014/main" id="{22BB00CA-0B4A-C83E-8353-B678222555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24261" y="4232254"/>
            <a:ext cx="1828800" cy="2271061"/>
          </a:xfrm>
          <a:prstGeom prst="rect">
            <a:avLst/>
          </a:prstGeom>
        </p:spPr>
      </p:pic>
    </p:spTree>
    <p:extLst>
      <p:ext uri="{BB962C8B-B14F-4D97-AF65-F5344CB8AC3E}">
        <p14:creationId xmlns:p14="http://schemas.microsoft.com/office/powerpoint/2010/main" val="2634460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8CE536-436B-48C5-87C7-237CE761E675}"/>
              </a:ext>
            </a:extLst>
          </p:cNvPr>
          <p:cNvSpPr>
            <a:spLocks noGrp="1"/>
          </p:cNvSpPr>
          <p:nvPr>
            <p:ph idx="1"/>
          </p:nvPr>
        </p:nvSpPr>
        <p:spPr>
          <a:xfrm>
            <a:off x="152400" y="685800"/>
            <a:ext cx="7162800" cy="4876800"/>
          </a:xfrm>
        </p:spPr>
        <p:txBody>
          <a:bodyPr>
            <a:normAutofit fontScale="25000" lnSpcReduction="20000"/>
          </a:bodyPr>
          <a:lstStyle/>
          <a:p>
            <a:r>
              <a:rPr lang="en-US" sz="8800" dirty="0">
                <a:effectLst/>
                <a:latin typeface="Times New Roman" panose="02020603050405020304" pitchFamily="18" charset="0"/>
                <a:ea typeface="Calibri" panose="020F0502020204030204" pitchFamily="34" charset="0"/>
                <a:cs typeface="Times New Roman" panose="02020603050405020304" pitchFamily="18" charset="0"/>
              </a:rPr>
              <a:t>The curriculum for the Equine </a:t>
            </a:r>
            <a:r>
              <a:rPr lang="en-US" sz="8800" dirty="0">
                <a:latin typeface="Times New Roman" panose="02020603050405020304" pitchFamily="18" charset="0"/>
                <a:ea typeface="Calibri" panose="020F0502020204030204" pitchFamily="34" charset="0"/>
                <a:cs typeface="Times New Roman" panose="02020603050405020304" pitchFamily="18" charset="0"/>
              </a:rPr>
              <a:t>P</a:t>
            </a:r>
            <a:r>
              <a:rPr lang="en-US" sz="8800" dirty="0">
                <a:effectLst/>
                <a:latin typeface="Times New Roman" panose="02020603050405020304" pitchFamily="18" charset="0"/>
                <a:ea typeface="Calibri" panose="020F0502020204030204" pitchFamily="34" charset="0"/>
                <a:cs typeface="Times New Roman" panose="02020603050405020304" pitchFamily="18" charset="0"/>
              </a:rPr>
              <a:t>rogram focuses on building skills for safety and respect while learning how to work with the</a:t>
            </a:r>
            <a:r>
              <a:rPr lang="en-US" sz="8800" spc="25" dirty="0">
                <a:solidFill>
                  <a:srgbClr val="2A2A2A"/>
                </a:solidFill>
                <a:effectLst/>
                <a:latin typeface="Times New Roman" panose="02020603050405020304" pitchFamily="18" charset="0"/>
                <a:ea typeface="Calibri" panose="020F0502020204030204" pitchFamily="34" charset="0"/>
                <a:cs typeface="Times New Roman" panose="02020603050405020304" pitchFamily="18" charset="0"/>
              </a:rPr>
              <a:t> horses.  Patients will gradually, over several sessions, have personal interaction with the animals to begin building an awareness of the horses’ sounds and movements, focus on interactions around our five senses (trauma informed </a:t>
            </a:r>
            <a:r>
              <a:rPr lang="en-US" sz="8800" spc="25" dirty="0">
                <a:solidFill>
                  <a:srgbClr val="2A2A2A"/>
                </a:solidFill>
                <a:latin typeface="Times New Roman" panose="02020603050405020304" pitchFamily="18" charset="0"/>
                <a:ea typeface="Calibri" panose="020F0502020204030204" pitchFamily="34" charset="0"/>
                <a:cs typeface="Times New Roman" panose="02020603050405020304" pitchFamily="18" charset="0"/>
              </a:rPr>
              <a:t>focus) </a:t>
            </a:r>
            <a:r>
              <a:rPr lang="en-US" sz="8800" spc="25" dirty="0">
                <a:solidFill>
                  <a:srgbClr val="2A2A2A"/>
                </a:solidFill>
                <a:effectLst/>
                <a:latin typeface="Times New Roman" panose="02020603050405020304" pitchFamily="18" charset="0"/>
                <a:ea typeface="Calibri" panose="020F0502020204030204" pitchFamily="34" charset="0"/>
                <a:cs typeface="Times New Roman" panose="02020603050405020304" pitchFamily="18" charset="0"/>
              </a:rPr>
              <a:t>and be able to build a mindful connection to them.  </a:t>
            </a:r>
            <a:r>
              <a:rPr lang="en-US" sz="8800" spc="25" dirty="0">
                <a:solidFill>
                  <a:srgbClr val="2A2A2A"/>
                </a:solidFill>
                <a:latin typeface="Times New Roman" panose="02020603050405020304" pitchFamily="18" charset="0"/>
                <a:ea typeface="Calibri" panose="020F0502020204030204" pitchFamily="34" charset="0"/>
                <a:cs typeface="Times New Roman" panose="02020603050405020304" pitchFamily="18" charset="0"/>
              </a:rPr>
              <a:t>Clients</a:t>
            </a:r>
            <a:r>
              <a:rPr lang="en-US" sz="8800" spc="25" dirty="0">
                <a:solidFill>
                  <a:srgbClr val="2A2A2A"/>
                </a:solidFill>
                <a:effectLst/>
                <a:latin typeface="Times New Roman" panose="02020603050405020304" pitchFamily="18" charset="0"/>
                <a:ea typeface="Calibri" panose="020F0502020204030204" pitchFamily="34" charset="0"/>
                <a:cs typeface="Times New Roman" panose="02020603050405020304" pitchFamily="18" charset="0"/>
              </a:rPr>
              <a:t> will discuss what </a:t>
            </a:r>
            <a:r>
              <a:rPr lang="en-US" sz="8800" spc="25" dirty="0">
                <a:solidFill>
                  <a:srgbClr val="2A2A2A"/>
                </a:solidFill>
                <a:latin typeface="Times New Roman" panose="02020603050405020304" pitchFamily="18" charset="0"/>
                <a:ea typeface="Calibri" panose="020F0502020204030204" pitchFamily="34" charset="0"/>
                <a:cs typeface="Times New Roman" panose="02020603050405020304" pitchFamily="18" charset="0"/>
              </a:rPr>
              <a:t>he/she</a:t>
            </a:r>
            <a:r>
              <a:rPr lang="en-US" sz="8800" spc="25" dirty="0">
                <a:solidFill>
                  <a:srgbClr val="2A2A2A"/>
                </a:solidFill>
                <a:effectLst/>
                <a:latin typeface="Times New Roman" panose="02020603050405020304" pitchFamily="18" charset="0"/>
                <a:ea typeface="Calibri" panose="020F0502020204030204" pitchFamily="34" charset="0"/>
                <a:cs typeface="Times New Roman" panose="02020603050405020304" pitchFamily="18" charset="0"/>
              </a:rPr>
              <a:t> can learn from each sense and the observation of the animals and their communications with </a:t>
            </a:r>
            <a:r>
              <a:rPr lang="en-US" sz="8800" spc="25" dirty="0">
                <a:solidFill>
                  <a:srgbClr val="2A2A2A"/>
                </a:solidFill>
                <a:latin typeface="Times New Roman" panose="02020603050405020304" pitchFamily="18" charset="0"/>
                <a:ea typeface="Calibri" panose="020F0502020204030204" pitchFamily="34" charset="0"/>
                <a:cs typeface="Times New Roman" panose="02020603050405020304" pitchFamily="18" charset="0"/>
              </a:rPr>
              <a:t>the client</a:t>
            </a:r>
            <a:r>
              <a:rPr lang="en-US" sz="8800" spc="25" dirty="0">
                <a:solidFill>
                  <a:srgbClr val="2A2A2A"/>
                </a:solidFill>
                <a:effectLst/>
                <a:latin typeface="Times New Roman" panose="02020603050405020304" pitchFamily="18" charset="0"/>
                <a:ea typeface="Calibri" panose="020F0502020204030204" pitchFamily="34" charset="0"/>
                <a:cs typeface="Times New Roman" panose="02020603050405020304" pitchFamily="18" charset="0"/>
              </a:rPr>
              <a:t>. Trainers will focus on tone control in </a:t>
            </a:r>
            <a:r>
              <a:rPr lang="en-US" sz="8800" spc="25" dirty="0">
                <a:solidFill>
                  <a:srgbClr val="2A2A2A"/>
                </a:solidFill>
                <a:latin typeface="Times New Roman" panose="02020603050405020304" pitchFamily="18" charset="0"/>
                <a:ea typeface="Calibri" panose="020F0502020204030204" pitchFamily="34" charset="0"/>
                <a:cs typeface="Times New Roman" panose="02020603050405020304" pitchFamily="18" charset="0"/>
              </a:rPr>
              <a:t>our </a:t>
            </a:r>
            <a:r>
              <a:rPr lang="en-US" sz="8800" spc="25" dirty="0">
                <a:solidFill>
                  <a:srgbClr val="2A2A2A"/>
                </a:solidFill>
                <a:effectLst/>
                <a:latin typeface="Times New Roman" panose="02020603050405020304" pitchFamily="18" charset="0"/>
                <a:ea typeface="Calibri" panose="020F0502020204030204" pitchFamily="34" charset="0"/>
                <a:cs typeface="Times New Roman" panose="02020603050405020304" pitchFamily="18" charset="0"/>
              </a:rPr>
              <a:t>voices and how to build relationships through mutual respect</a:t>
            </a:r>
            <a:r>
              <a:rPr lang="en-US" sz="8800" spc="25" dirty="0">
                <a:solidFill>
                  <a:srgbClr val="2A2A2A"/>
                </a:solidFill>
                <a:latin typeface="Times New Roman" panose="02020603050405020304" pitchFamily="18" charset="0"/>
                <a:ea typeface="Calibri" panose="020F0502020204030204" pitchFamily="34" charset="0"/>
                <a:cs typeface="Times New Roman" panose="02020603050405020304" pitchFamily="18" charset="0"/>
              </a:rPr>
              <a:t> without</a:t>
            </a:r>
            <a:r>
              <a:rPr lang="en-US" sz="8800" spc="25" dirty="0">
                <a:solidFill>
                  <a:srgbClr val="2A2A2A"/>
                </a:solidFill>
                <a:effectLst/>
                <a:latin typeface="Times New Roman" panose="02020603050405020304" pitchFamily="18" charset="0"/>
                <a:ea typeface="Calibri" panose="020F0502020204030204" pitchFamily="34" charset="0"/>
                <a:cs typeface="Times New Roman" panose="02020603050405020304" pitchFamily="18" charset="0"/>
              </a:rPr>
              <a:t> fear.  </a:t>
            </a:r>
            <a:r>
              <a:rPr lang="en-US" sz="8800" spc="25" dirty="0">
                <a:solidFill>
                  <a:srgbClr val="2A2A2A"/>
                </a:solidFill>
                <a:latin typeface="Times New Roman" panose="02020603050405020304" pitchFamily="18" charset="0"/>
                <a:ea typeface="Calibri" panose="020F0502020204030204" pitchFamily="34" charset="0"/>
                <a:cs typeface="Times New Roman" panose="02020603050405020304" pitchFamily="18" charset="0"/>
              </a:rPr>
              <a:t>Clients</a:t>
            </a:r>
            <a:r>
              <a:rPr lang="en-US" sz="8800" spc="25" dirty="0">
                <a:solidFill>
                  <a:srgbClr val="2A2A2A"/>
                </a:solidFill>
                <a:effectLst/>
                <a:latin typeface="Times New Roman" panose="02020603050405020304" pitchFamily="18" charset="0"/>
                <a:ea typeface="Calibri" panose="020F0502020204030204" pitchFamily="34" charset="0"/>
                <a:cs typeface="Times New Roman" panose="02020603050405020304" pitchFamily="18" charset="0"/>
              </a:rPr>
              <a:t> will have the opportunity to learn to   bucket feed the animals and eventually build their relationships to the point of hand feeding.</a:t>
            </a:r>
            <a:r>
              <a:rPr lang="en-US" sz="8800" spc="25" dirty="0">
                <a:solidFill>
                  <a:srgbClr val="2A2A2A"/>
                </a:solidFill>
                <a:latin typeface="Times New Roman" panose="02020603050405020304" pitchFamily="18" charset="0"/>
                <a:ea typeface="Calibri" panose="020F0502020204030204" pitchFamily="34" charset="0"/>
                <a:cs typeface="Times New Roman" panose="02020603050405020304" pitchFamily="18" charset="0"/>
              </a:rPr>
              <a:t>  Trainers      and clients</a:t>
            </a:r>
            <a:r>
              <a:rPr lang="en-US" sz="8800" spc="25" dirty="0">
                <a:solidFill>
                  <a:srgbClr val="2A2A2A"/>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8800" spc="25" dirty="0">
                <a:solidFill>
                  <a:srgbClr val="2A2A2A"/>
                </a:solidFill>
                <a:latin typeface="Times New Roman" panose="02020603050405020304" pitchFamily="18" charset="0"/>
                <a:ea typeface="Calibri" panose="020F0502020204030204" pitchFamily="34" charset="0"/>
                <a:cs typeface="Times New Roman" panose="02020603050405020304" pitchFamily="18" charset="0"/>
              </a:rPr>
              <a:t>will explore </a:t>
            </a:r>
            <a:r>
              <a:rPr lang="en-US" sz="8800" spc="25" dirty="0">
                <a:solidFill>
                  <a:srgbClr val="2A2A2A"/>
                </a:solidFill>
                <a:effectLst/>
                <a:latin typeface="Times New Roman" panose="02020603050405020304" pitchFamily="18" charset="0"/>
                <a:ea typeface="Calibri" panose="020F0502020204030204" pitchFamily="34" charset="0"/>
                <a:cs typeface="Times New Roman" panose="02020603050405020304" pitchFamily="18" charset="0"/>
              </a:rPr>
              <a:t>the deeper connection       humans can have with animals through trust and bonding. </a:t>
            </a:r>
          </a:p>
          <a:p>
            <a:pPr marL="109728" indent="0">
              <a:buNone/>
            </a:pPr>
            <a:endParaRPr lang="en-US" sz="8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CE567513-D16C-4DE0-8F57-94599F11142B}"/>
              </a:ext>
            </a:extLst>
          </p:cNvPr>
          <p:cNvSpPr>
            <a:spLocks noGrp="1"/>
          </p:cNvSpPr>
          <p:nvPr>
            <p:ph type="title"/>
          </p:nvPr>
        </p:nvSpPr>
        <p:spPr>
          <a:xfrm>
            <a:off x="457200" y="274638"/>
            <a:ext cx="8229600" cy="45719"/>
          </a:xfrm>
        </p:spPr>
        <p:txBody>
          <a:bodyPr>
            <a:normAutofit fontScale="90000"/>
          </a:bodyPr>
          <a:lstStyle/>
          <a:p>
            <a:endParaRPr lang="en-US" dirty="0"/>
          </a:p>
        </p:txBody>
      </p:sp>
      <p:pic>
        <p:nvPicPr>
          <p:cNvPr id="5" name="Picture 4">
            <a:extLst>
              <a:ext uri="{FF2B5EF4-FFF2-40B4-BE49-F238E27FC236}">
                <a16:creationId xmlns:a16="http://schemas.microsoft.com/office/drawing/2014/main" id="{DE6CCFE9-943A-800D-4ECA-537BC80D60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3668" y="4042833"/>
            <a:ext cx="1909793" cy="2546391"/>
          </a:xfrm>
          <a:prstGeom prst="rect">
            <a:avLst/>
          </a:prstGeom>
        </p:spPr>
      </p:pic>
    </p:spTree>
    <p:extLst>
      <p:ext uri="{BB962C8B-B14F-4D97-AF65-F5344CB8AC3E}">
        <p14:creationId xmlns:p14="http://schemas.microsoft.com/office/powerpoint/2010/main" val="3800729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FE6DE7-789D-4FA9-8999-E8746CF1EDEE}"/>
              </a:ext>
            </a:extLst>
          </p:cNvPr>
          <p:cNvSpPr>
            <a:spLocks noGrp="1"/>
          </p:cNvSpPr>
          <p:nvPr>
            <p:ph idx="1"/>
          </p:nvPr>
        </p:nvSpPr>
        <p:spPr>
          <a:xfrm>
            <a:off x="228600" y="828586"/>
            <a:ext cx="8229600" cy="2952868"/>
          </a:xfrm>
        </p:spPr>
        <p:txBody>
          <a:bodyPr>
            <a:normAutofit fontScale="70000" lnSpcReduction="20000"/>
          </a:bodyPr>
          <a:lstStyle/>
          <a:p>
            <a:r>
              <a:rPr lang="en-US" dirty="0">
                <a:latin typeface="Times New Roman" panose="02020603050405020304" pitchFamily="18" charset="0"/>
                <a:cs typeface="Times New Roman" panose="02020603050405020304" pitchFamily="18" charset="0"/>
              </a:rPr>
              <a:t>Women’s Group at Positive Pathways was created in 2019.  Women’s Group offers a once a month, three-hour group that women can attend to discuss specific topics such as: parenting, relationships, self-image, self-worth, self-esteem, self-care, women’s health, women specific roles and how these issues connect to recovery.  Creative expressive therapy and Cognitive Behavioral Therapy are utilized to teach women ways to cope, reduce stress, and balance life and recovery.  Therapeutic techniques employed include music, meditation, art therapy, five senses activities, journaling and supportive discussion.  The environment is assembled to allow women to freely speak about topics that may be uncomfortable within a co-ed group.  The environment is established to empower women with support and connection.  As with our other successful programs, continued commitment will occur in 2024.  </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E4556680-7F48-450D-AB01-E8DF3824414B}"/>
              </a:ext>
            </a:extLst>
          </p:cNvPr>
          <p:cNvSpPr>
            <a:spLocks noGrp="1"/>
          </p:cNvSpPr>
          <p:nvPr>
            <p:ph type="title"/>
          </p:nvPr>
        </p:nvSpPr>
        <p:spPr>
          <a:xfrm>
            <a:off x="533400" y="128563"/>
            <a:ext cx="7924800" cy="715962"/>
          </a:xfrm>
        </p:spPr>
        <p:txBody>
          <a:bodyPr>
            <a:normAutofit fontScale="90000"/>
          </a:bodyPr>
          <a:lstStyle/>
          <a:p>
            <a:r>
              <a:rPr lang="en-US" dirty="0">
                <a:latin typeface="Times New Roman" panose="02020603050405020304" pitchFamily="18" charset="0"/>
                <a:cs typeface="Times New Roman" panose="02020603050405020304" pitchFamily="18" charset="0"/>
              </a:rPr>
              <a:t>Women’s Group:</a:t>
            </a:r>
          </a:p>
        </p:txBody>
      </p:sp>
      <p:sp>
        <p:nvSpPr>
          <p:cNvPr id="4" name="TextBox 3">
            <a:extLst>
              <a:ext uri="{FF2B5EF4-FFF2-40B4-BE49-F238E27FC236}">
                <a16:creationId xmlns:a16="http://schemas.microsoft.com/office/drawing/2014/main" id="{C83F18D1-A292-8CC1-688B-1887DEC8895A}"/>
              </a:ext>
            </a:extLst>
          </p:cNvPr>
          <p:cNvSpPr txBox="1"/>
          <p:nvPr/>
        </p:nvSpPr>
        <p:spPr>
          <a:xfrm>
            <a:off x="533400" y="3699188"/>
            <a:ext cx="7467600" cy="646331"/>
          </a:xfrm>
          <a:prstGeom prst="rect">
            <a:avLst/>
          </a:prstGeom>
          <a:noFill/>
        </p:spPr>
        <p:txBody>
          <a:bodyPr wrap="square" rtlCol="0">
            <a:spAutoFit/>
          </a:bodyPr>
          <a:lstStyle/>
          <a:p>
            <a:r>
              <a:rPr lang="en-US" sz="3600"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Department</a:t>
            </a:r>
            <a:r>
              <a:rPr lang="en-US" sz="3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of Corrections Contract:</a:t>
            </a:r>
          </a:p>
        </p:txBody>
      </p:sp>
      <p:sp>
        <p:nvSpPr>
          <p:cNvPr id="5" name="TextBox 4">
            <a:extLst>
              <a:ext uri="{FF2B5EF4-FFF2-40B4-BE49-F238E27FC236}">
                <a16:creationId xmlns:a16="http://schemas.microsoft.com/office/drawing/2014/main" id="{3CD07BB9-DC66-212A-411E-987DD7DFE66C}"/>
              </a:ext>
            </a:extLst>
          </p:cNvPr>
          <p:cNvSpPr txBox="1"/>
          <p:nvPr/>
        </p:nvSpPr>
        <p:spPr>
          <a:xfrm>
            <a:off x="685800" y="4376410"/>
            <a:ext cx="7315200" cy="1661993"/>
          </a:xfrm>
          <a:prstGeom prst="rect">
            <a:avLst/>
          </a:prstGeom>
          <a:noFill/>
        </p:spPr>
        <p:txBody>
          <a:bodyPr wrap="square" rtlCol="0">
            <a:spAutoFit/>
          </a:bodyPr>
          <a:lstStyle/>
          <a:p>
            <a:pPr marL="285750" indent="-285750">
              <a:buClr>
                <a:schemeClr val="bg2">
                  <a:lumMod val="50000"/>
                </a:schemeClr>
              </a:buClr>
              <a:buFont typeface="Wingdings" panose="05000000000000000000" pitchFamily="2" charset="2"/>
              <a:buChar char="Ø"/>
            </a:pPr>
            <a:r>
              <a:rPr lang="en-US" sz="1700" dirty="0">
                <a:latin typeface="Times New Roman" panose="02020603050405020304" pitchFamily="18" charset="0"/>
                <a:cs typeface="Times New Roman" panose="02020603050405020304" pitchFamily="18" charset="0"/>
              </a:rPr>
              <a:t>2023 brought forth a great advancement at Positive Pathways in the ability to assist a wider population of clients (as also with the Pride Program).  Dina C. and Johnna Z. spearheaded the effort to receive a Department of Corrections contract to provide Intensive Outpatient and Outpatient services to male and females re-entering society post-incarceration.  Positive Pathways looks forward to partnering with the DOC in 2024.    </a:t>
            </a:r>
          </a:p>
        </p:txBody>
      </p:sp>
    </p:spTree>
    <p:extLst>
      <p:ext uri="{BB962C8B-B14F-4D97-AF65-F5344CB8AC3E}">
        <p14:creationId xmlns:p14="http://schemas.microsoft.com/office/powerpoint/2010/main" val="3988243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500CAEC-C5FE-4CA4-8B8D-817988C87AAF}"/>
              </a:ext>
            </a:extLst>
          </p:cNvPr>
          <p:cNvSpPr>
            <a:spLocks noGrp="1"/>
          </p:cNvSpPr>
          <p:nvPr>
            <p:ph idx="1"/>
          </p:nvPr>
        </p:nvSpPr>
        <p:spPr>
          <a:xfrm>
            <a:off x="446649" y="1121664"/>
            <a:ext cx="5715000" cy="4614672"/>
          </a:xfrm>
        </p:spPr>
        <p:txBody>
          <a:bodyPr>
            <a:normAutofit fontScale="92500" lnSpcReduction="20000"/>
          </a:bodyPr>
          <a:lstStyle/>
          <a:p>
            <a:r>
              <a:rPr lang="en-US" dirty="0"/>
              <a:t>Again, in 2023, Positive Pathways supported through sponsorship and participation, Pittsburgh’s Recovery Walk.  This has been Positive Pathways’ fifth year in a row participating and plan to sponsor and participate in 2024.  Here is Darryl and Dina with a great supporter of the Recovery Walk, Mayor Gainey.   As well as Johnna, at our booth, discussing and providing recovery materials to a member of the community participating in the event.   </a:t>
            </a:r>
          </a:p>
          <a:p>
            <a:pPr marL="109728" indent="0">
              <a:buNone/>
            </a:pPr>
            <a:endParaRPr lang="en-US" dirty="0"/>
          </a:p>
        </p:txBody>
      </p:sp>
      <p:sp>
        <p:nvSpPr>
          <p:cNvPr id="3" name="Title 2">
            <a:extLst>
              <a:ext uri="{FF2B5EF4-FFF2-40B4-BE49-F238E27FC236}">
                <a16:creationId xmlns:a16="http://schemas.microsoft.com/office/drawing/2014/main" id="{0F455702-3759-46AA-AE02-2FCCA95A23DA}"/>
              </a:ext>
            </a:extLst>
          </p:cNvPr>
          <p:cNvSpPr>
            <a:spLocks noGrp="1"/>
          </p:cNvSpPr>
          <p:nvPr>
            <p:ph type="title"/>
          </p:nvPr>
        </p:nvSpPr>
        <p:spPr/>
        <p:txBody>
          <a:bodyPr>
            <a:normAutofit fontScale="90000"/>
          </a:bodyPr>
          <a:lstStyle/>
          <a:p>
            <a:r>
              <a:rPr lang="en-US" altLang="en-US" sz="4400" dirty="0"/>
              <a:t>Recovery Walk (some pics)</a:t>
            </a:r>
            <a:br>
              <a:rPr lang="en-US" altLang="en-US" sz="4400" dirty="0"/>
            </a:br>
            <a:endParaRPr lang="en-US" dirty="0"/>
          </a:p>
        </p:txBody>
      </p:sp>
      <p:pic>
        <p:nvPicPr>
          <p:cNvPr id="8" name="Picture 7">
            <a:extLst>
              <a:ext uri="{FF2B5EF4-FFF2-40B4-BE49-F238E27FC236}">
                <a16:creationId xmlns:a16="http://schemas.microsoft.com/office/drawing/2014/main" id="{736F246B-3D19-9D87-2C5F-E0D5FA9E83A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rot="5400000">
            <a:off x="5972175" y="4157237"/>
            <a:ext cx="2743200" cy="2057400"/>
          </a:xfrm>
          <a:prstGeom prst="rect">
            <a:avLst/>
          </a:prstGeom>
        </p:spPr>
      </p:pic>
      <p:pic>
        <p:nvPicPr>
          <p:cNvPr id="5" name="Picture 4">
            <a:extLst>
              <a:ext uri="{FF2B5EF4-FFF2-40B4-BE49-F238E27FC236}">
                <a16:creationId xmlns:a16="http://schemas.microsoft.com/office/drawing/2014/main" id="{99523CEF-4D0A-05BC-5C21-3844641FA84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rot="21600000">
            <a:off x="6572249" y="1257300"/>
            <a:ext cx="1543050" cy="2057401"/>
          </a:xfrm>
          <a:prstGeom prst="rect">
            <a:avLst/>
          </a:prstGeom>
        </p:spPr>
      </p:pic>
    </p:spTree>
    <p:extLst>
      <p:ext uri="{BB962C8B-B14F-4D97-AF65-F5344CB8AC3E}">
        <p14:creationId xmlns:p14="http://schemas.microsoft.com/office/powerpoint/2010/main" val="49972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81000" y="228600"/>
            <a:ext cx="8229600" cy="1904469"/>
          </a:xfrm>
        </p:spPr>
      </p:pic>
      <p:sp>
        <p:nvSpPr>
          <p:cNvPr id="6" name="TextBox 5"/>
          <p:cNvSpPr txBox="1"/>
          <p:nvPr/>
        </p:nvSpPr>
        <p:spPr>
          <a:xfrm>
            <a:off x="1066800" y="1828800"/>
            <a:ext cx="7467600" cy="521681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Lucida Sans Unicode"/>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Lucida Sans Unicode"/>
                <a:ea typeface="+mn-ea"/>
                <a:cs typeface="+mn-cs"/>
              </a:rPr>
              <a:t>Suboxone/MAT Counseling Available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Lucida Sans Unicode"/>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Lucida Sans Unicode"/>
                <a:ea typeface="+mn-ea"/>
                <a:cs typeface="+mn-cs"/>
              </a:rPr>
              <a:t>Psychiatric Treatment Available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Lucida Sans Unicode"/>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2800" b="0" i="0" u="none" strike="noStrike" kern="1200" cap="none" spc="0" normalizeH="0" baseline="0" noProof="0" dirty="0">
                <a:ln>
                  <a:noFill/>
                </a:ln>
                <a:solidFill>
                  <a:prstClr val="black"/>
                </a:solidFill>
                <a:effectLst/>
                <a:uLnTx/>
                <a:uFillTx/>
                <a:latin typeface="Lucida Sans Unicode"/>
                <a:ea typeface="+mn-ea"/>
                <a:cs typeface="+mn-cs"/>
              </a:rPr>
              <a:t>Individual Sessions</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2800" b="0" i="0" u="none" strike="noStrike" kern="1200" cap="none" spc="0" normalizeH="0" baseline="0" noProof="0" dirty="0">
                <a:ln>
                  <a:noFill/>
                </a:ln>
                <a:solidFill>
                  <a:prstClr val="black"/>
                </a:solidFill>
                <a:effectLst/>
                <a:uLnTx/>
                <a:uFillTx/>
                <a:latin typeface="Lucida Sans Unicode"/>
                <a:ea typeface="+mn-ea"/>
                <a:cs typeface="+mn-cs"/>
              </a:rPr>
              <a:t>Group Sessions</a:t>
            </a:r>
          </a:p>
          <a:p>
            <a:pPr marL="457200" marR="0" lvl="0" indent="-457200" algn="l" defTabSz="914400" rtl="0" eaLnBrk="1" fontAlgn="auto" latinLnBrk="0" hangingPunct="1">
              <a:lnSpc>
                <a:spcPct val="100000"/>
              </a:lnSpc>
              <a:spcBef>
                <a:spcPts val="0"/>
              </a:spcBef>
              <a:spcAft>
                <a:spcPts val="600"/>
              </a:spcAft>
              <a:buClrTx/>
              <a:buSzTx/>
              <a:buFont typeface="Wingdings" panose="05000000000000000000" pitchFamily="2" charset="2"/>
              <a:buChar char="ü"/>
              <a:tabLst/>
              <a:defRPr/>
            </a:pPr>
            <a:r>
              <a:rPr kumimoji="0" lang="en-US" sz="2800" b="0" i="0" u="none" strike="noStrike" kern="1200" cap="none" spc="0" normalizeH="0" baseline="0" noProof="0" dirty="0">
                <a:ln>
                  <a:noFill/>
                </a:ln>
                <a:solidFill>
                  <a:prstClr val="black"/>
                </a:solidFill>
                <a:effectLst/>
                <a:uLnTx/>
                <a:uFillTx/>
                <a:latin typeface="Lucida Sans Unicode"/>
                <a:ea typeface="+mn-ea"/>
                <a:cs typeface="+mn-cs"/>
              </a:rPr>
              <a:t>Psychiatric Services</a:t>
            </a:r>
          </a:p>
          <a:p>
            <a:pPr marL="914400" marR="0" lvl="1"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800" b="0" i="0" u="none" strike="noStrike" kern="1200" cap="none" spc="0" normalizeH="0" baseline="0" noProof="0" dirty="0">
                <a:ln>
                  <a:noFill/>
                </a:ln>
                <a:solidFill>
                  <a:prstClr val="black"/>
                </a:solidFill>
                <a:effectLst/>
                <a:uLnTx/>
                <a:uFillTx/>
                <a:latin typeface="Lucida Sans Unicode"/>
                <a:ea typeface="+mn-ea"/>
                <a:cs typeface="+mn-cs"/>
              </a:rPr>
              <a:t>Three Convenient Locations </a:t>
            </a:r>
            <a:r>
              <a:rPr kumimoji="0" lang="en-US" sz="1400" b="0" i="0" u="none" strike="noStrike" kern="1200" cap="none" spc="0" normalizeH="0" baseline="0" noProof="0" dirty="0">
                <a:ln>
                  <a:noFill/>
                </a:ln>
                <a:solidFill>
                  <a:prstClr val="black"/>
                </a:solidFill>
                <a:effectLst/>
                <a:uLnTx/>
                <a:uFillTx/>
                <a:latin typeface="Lucida Sans Unicode"/>
                <a:ea typeface="+mn-ea"/>
                <a:cs typeface="+mn-cs"/>
              </a:rPr>
              <a:t>(Sq. Hill, West End, Cranberry Twp.)</a:t>
            </a:r>
          </a:p>
          <a:p>
            <a:pPr marL="109728"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Lucida Sans Unicode"/>
              <a:ea typeface="+mn-ea"/>
              <a:cs typeface="+mn-cs"/>
            </a:endParaRPr>
          </a:p>
          <a:p>
            <a:pPr marL="914400" marR="0" lvl="2"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Lucida Sans Unicode"/>
                <a:ea typeface="+mn-ea"/>
                <a:cs typeface="+mn-cs"/>
              </a:rPr>
              <a:t>Thank you and please contact Positive Pathways for quality treatment options.   Have a great day!  </a:t>
            </a:r>
          </a:p>
          <a:p>
            <a:pPr marL="914400" marR="0" lvl="2" indent="0" algn="l" defTabSz="914400" rtl="0" eaLnBrk="1" fontAlgn="auto" latinLnBrk="0" hangingPunct="1">
              <a:lnSpc>
                <a:spcPct val="100000"/>
              </a:lnSpc>
              <a:spcBef>
                <a:spcPts val="0"/>
              </a:spcBef>
              <a:spcAft>
                <a:spcPts val="0"/>
              </a:spcAft>
              <a:buClrTx/>
              <a:buSzTx/>
              <a:buFontTx/>
              <a:buNone/>
              <a:tabLst/>
              <a:defRPr/>
            </a:pPr>
            <a:endParaRPr kumimoji="0" lang="en-US" altLang="en-US" sz="800" b="0" i="0" u="none" strike="noStrike" kern="1200" cap="none" spc="0" normalizeH="0" baseline="0" noProof="0" dirty="0">
              <a:ln>
                <a:noFill/>
              </a:ln>
              <a:solidFill>
                <a:prstClr val="black"/>
              </a:solidFill>
              <a:effectLst/>
              <a:uLnTx/>
              <a:uFillTx/>
              <a:latin typeface="Lucida Sans Unicode"/>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Lucida Sans Unicode"/>
                <a:ea typeface="+mn-ea"/>
                <a:cs typeface="+mn-cs"/>
              </a:rPr>
              <a:t>		                         </a:t>
            </a:r>
            <a:r>
              <a:rPr kumimoji="0" lang="en-US" sz="2400" b="1" i="0" u="none" strike="noStrike" kern="0" cap="none" spc="0" normalizeH="0" baseline="0" noProof="0" dirty="0">
                <a:ln>
                  <a:noFill/>
                </a:ln>
                <a:solidFill>
                  <a:srgbClr val="3E3D2D"/>
                </a:solidFill>
                <a:effectLst/>
                <a:uLnTx/>
                <a:uFillTx/>
                <a:latin typeface="Times New Roman" panose="02020603050405020304" pitchFamily="18" charset="0"/>
                <a:ea typeface="+mn-ea"/>
                <a:cs typeface="Times New Roman" panose="02020603050405020304" pitchFamily="18" charset="0"/>
              </a:rPr>
              <a:t>Phone: 412-224-2812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3E3D2D"/>
                </a:solidFill>
                <a:effectLst/>
                <a:uLnTx/>
                <a:uFillTx/>
                <a:latin typeface="Times New Roman" panose="02020603050405020304" pitchFamily="18" charset="0"/>
                <a:ea typeface="+mn-ea"/>
                <a:cs typeface="Times New Roman" panose="02020603050405020304" pitchFamily="18" charset="0"/>
              </a:rPr>
              <a:t>			www.positivepathwayspa.com</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prstClr val="black"/>
              </a:solidFill>
              <a:effectLst/>
              <a:uLnTx/>
              <a:uFillTx/>
              <a:latin typeface="Lucida Sans Unicode"/>
              <a:ea typeface="+mn-ea"/>
              <a:cs typeface="+mn-cs"/>
            </a:endParaRPr>
          </a:p>
        </p:txBody>
      </p:sp>
    </p:spTree>
    <p:extLst>
      <p:ext uri="{BB962C8B-B14F-4D97-AF65-F5344CB8AC3E}">
        <p14:creationId xmlns:p14="http://schemas.microsoft.com/office/powerpoint/2010/main" val="34606158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2">
      <a:dk1>
        <a:sysClr val="windowText" lastClr="000000"/>
      </a:dk1>
      <a:lt1>
        <a:sysClr val="window" lastClr="FFFFFF"/>
      </a:lt1>
      <a:dk2>
        <a:srgbClr val="3E3D2D"/>
      </a:dk2>
      <a:lt2>
        <a:srgbClr val="CAF278"/>
      </a:lt2>
      <a:accent1>
        <a:srgbClr val="74A50F"/>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36619</TotalTime>
  <Words>1078</Words>
  <Application>Microsoft Office PowerPoint</Application>
  <PresentationFormat>On-screen Show (4:3)</PresentationFormat>
  <Paragraphs>37</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Calibri</vt:lpstr>
      <vt:lpstr>Lucida Sans Unicode</vt:lpstr>
      <vt:lpstr>Times New Roman</vt:lpstr>
      <vt:lpstr>Verdana</vt:lpstr>
      <vt:lpstr>Wingdings</vt:lpstr>
      <vt:lpstr>Wingdings 2</vt:lpstr>
      <vt:lpstr>Wingdings 3</vt:lpstr>
      <vt:lpstr>Concourse</vt:lpstr>
      <vt:lpstr>PowerPoint Presentation</vt:lpstr>
      <vt:lpstr>PRIDE Program:</vt:lpstr>
      <vt:lpstr>Equine Program:</vt:lpstr>
      <vt:lpstr>PowerPoint Presentation</vt:lpstr>
      <vt:lpstr>Women’s Group:</vt:lpstr>
      <vt:lpstr>Recovery Walk (some pics) </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dverdini</dc:creator>
  <cp:lastModifiedBy>colleen kellyy</cp:lastModifiedBy>
  <cp:revision>77</cp:revision>
  <cp:lastPrinted>2019-07-23T01:07:47Z</cp:lastPrinted>
  <dcterms:created xsi:type="dcterms:W3CDTF">2019-04-22T03:23:17Z</dcterms:created>
  <dcterms:modified xsi:type="dcterms:W3CDTF">2024-04-10T03:29:29Z</dcterms:modified>
</cp:coreProperties>
</file>